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FAAFC-6957-8917-5A98-53265C81A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652FC-8EAD-F7E4-FAE1-2E68C10D0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F2E4B-8D7F-4743-D092-C2083588B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165F-7381-48F8-9325-B4BC7ACD365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B3568-B2D2-7BDD-EC1B-CDB5FAA9A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C6060-4F0B-4839-D253-A0282176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13FE-026A-49B6-A339-1807F411A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4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A51E2-0638-1414-831B-6CF4759D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BF126C-9F28-C163-9A59-D13B25BC2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FE714-9030-0E32-8D92-22856EEF6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165F-7381-48F8-9325-B4BC7ACD365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CB21C-0885-7254-F4CC-1C492B324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505FD-BC98-4E20-CFCF-C547F6C2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13FE-026A-49B6-A339-1807F411A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6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A26D84-FF06-3844-CFC0-E68EAF9017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124EFF-BAF2-F93C-3E0A-8318D86C0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B5AF1-F6B8-B05F-BABB-FA2ED214C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165F-7381-48F8-9325-B4BC7ACD365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98BE8-D8E2-19FF-DC70-B83DB105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85FB2-2527-95A9-70CC-CE01C90F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13FE-026A-49B6-A339-1807F411A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5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A6F8F-7BBA-2C50-6A12-36F092040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A184C-76AC-B559-A02E-B4FC46257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CFE40-F07D-990A-61E9-2BFBCAA8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165F-7381-48F8-9325-B4BC7ACD365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F77C0-1CB7-9965-2BCC-360160BC6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71667-598D-5E16-472E-3F74787EF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13FE-026A-49B6-A339-1807F411A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3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D7957-8432-BE4B-0634-A6979204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49CEF-8D55-911D-4777-919BD295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2A8F3-F600-EFF9-D8F5-4F6DCFBEB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165F-7381-48F8-9325-B4BC7ACD365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7B2B9-BE47-3523-4E6A-E44E8DF2A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4A283-A79E-6C98-028D-866F76E3D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13FE-026A-49B6-A339-1807F411A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1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B4C74-236C-14F7-F9D1-DAF4EAFFF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4B3B3-455C-1B16-6DC7-FA9147036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060B1-13E4-03F4-3E88-BE5464935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D0AB1-A6F8-1DB8-A0E9-58654EBBC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165F-7381-48F8-9325-B4BC7ACD365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2138F-E23B-8F87-91CD-1A5BCFCC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C0849-B30C-BF82-78A3-49E875ECF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13FE-026A-49B6-A339-1807F411A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0C0A4-C347-0593-64E3-87B00FB4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355C6-EB6B-4309-3718-8DA866217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2ED9B0-63D8-8936-61D4-06513617D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4A40AE-5594-CB60-86E9-84E7E2714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F9845F-F3AD-E2C5-123B-EB001CBA6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37E195-0D32-AB95-62EA-528438B7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165F-7381-48F8-9325-B4BC7ACD365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A871EC-6E3D-18F7-89EF-1C6B478A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CC80CA-BF63-AFF2-76B4-21A8222B7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13FE-026A-49B6-A339-1807F411A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8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3C745-FBD2-2459-CB80-CE1CDD847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47281E-DE6D-05A9-1E85-3698B870F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165F-7381-48F8-9325-B4BC7ACD365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811D22-E7D2-8577-E947-4757E801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EB7C8F-9675-FE45-528B-1B57A56EE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13FE-026A-49B6-A339-1807F411A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2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C18849-FD35-0210-A13F-50D0AD41B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165F-7381-48F8-9325-B4BC7ACD365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3E0CE7-F5BA-A1DF-DADB-CEC6C99F8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5A41D-F263-9A2A-0F41-B2DA926B0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13FE-026A-49B6-A339-1807F411A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6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C1007-D785-CFAD-718B-138F70218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5840E-9E9B-0536-4E49-31719A2DC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2DDDA-D19C-EF5B-177D-432D65C10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BFDD6-CD10-3D79-1E6E-653809335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165F-7381-48F8-9325-B4BC7ACD365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899EE-6587-3E20-0FE6-A4E2BF868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6BE49-2F27-2D04-2C2A-09EA88A9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13FE-026A-49B6-A339-1807F411A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6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CD723-0D6C-5812-5927-5FC653DEE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C71F7C-6FA1-020A-47FD-F9ABB48BE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BB892-5542-0B74-CB3A-4301034D7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1DFFE-D4A9-3B7C-03C7-1BFA4822A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165F-7381-48F8-9325-B4BC7ACD365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8C226-3442-2B5C-DC69-E1C78577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35669-E79E-A808-5F62-1D1968649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13FE-026A-49B6-A339-1807F411A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0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2CB3F0-67B8-D541-625A-61B78951F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C7555-762F-7F3B-1341-DBDCA99A8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ED8B2-EE95-1F6D-18B1-498DFD821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14165F-7381-48F8-9325-B4BC7ACD365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AB903-29C7-CAAA-8E18-8CFC0E5FC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C0363-50C3-F6BF-948A-F8412DEF8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E813FE-026A-49B6-A339-1807F411A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8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V9CzsxL8P0-S9HK-boRDUTJwGk5Bmi1AoreAmcXol_RUNVdZRTgwMUw4UlZZWDI3TEVFWlNITzU2NS4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a dolphin and glasses&#10;&#10;AI-generated content may be incorrect.">
            <a:extLst>
              <a:ext uri="{FF2B5EF4-FFF2-40B4-BE49-F238E27FC236}">
                <a16:creationId xmlns:a16="http://schemas.microsoft.com/office/drawing/2014/main" id="{0AFD2EC2-4916-7CC5-0D85-F57257A0BF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CFCFB"/>
              </a:clrFrom>
              <a:clrTo>
                <a:srgbClr val="FC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374" y="148412"/>
            <a:ext cx="3708418" cy="2081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9B1151-25C1-92A7-89BD-0B66897D8301}"/>
              </a:ext>
            </a:extLst>
          </p:cNvPr>
          <p:cNvSpPr txBox="1"/>
          <p:nvPr/>
        </p:nvSpPr>
        <p:spPr>
          <a:xfrm>
            <a:off x="2947144" y="2230341"/>
            <a:ext cx="77253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Aft>
                <a:spcPts val="900"/>
              </a:spcAft>
              <a:buNone/>
            </a:pPr>
            <a:r>
              <a:rPr lang="en-US" sz="1400" b="1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Supporting Families. Strengthening Skills. Unlocking Readers.</a:t>
            </a:r>
            <a:endParaRPr lang="en-US" sz="1400" i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3EE6BC-A3BD-095B-7FC6-D48FC07ABA94}"/>
              </a:ext>
            </a:extLst>
          </p:cNvPr>
          <p:cNvSpPr txBox="1"/>
          <p:nvPr/>
        </p:nvSpPr>
        <p:spPr>
          <a:xfrm>
            <a:off x="2947144" y="2840418"/>
            <a:ext cx="529487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Aft>
                <a:spcPts val="90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At </a:t>
            </a:r>
            <a:r>
              <a:rPr lang="en-US" sz="1400" b="1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KES Reading Resource</a:t>
            </a:r>
            <a:r>
              <a:rPr lang="en-US" sz="14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we believe every child deserves the chance to become a confident, capable reader. For private and homeschooling families seeking clarity, guidance, and expert support, we offer comprehensive reading evaluations designed to illuminate exactly where a child may be struggling—and why!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93A78E-F8E6-C5FC-8CF1-5D53F2833DB8}"/>
              </a:ext>
            </a:extLst>
          </p:cNvPr>
          <p:cNvSpPr txBox="1"/>
          <p:nvPr/>
        </p:nvSpPr>
        <p:spPr>
          <a:xfrm>
            <a:off x="8372782" y="237665"/>
            <a:ext cx="3536302" cy="613244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algn="just">
              <a:spcAft>
                <a:spcPts val="90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Why Choose KES Reading Resource?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algn="just">
              <a:spcAft>
                <a:spcPts val="90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Segoe UI Symbol" panose="020B0502040204020203" pitchFamily="34" charset="0"/>
                <a:ea typeface="Aptos" panose="020B0004020202020204" pitchFamily="34" charset="0"/>
                <a:cs typeface="Segoe UI Symbol" panose="020B0502040204020203" pitchFamily="34" charset="0"/>
              </a:rPr>
              <a:t>✔</a:t>
            </a:r>
            <a:r>
              <a:rPr lang="en-US" sz="1400" b="1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Personalized Reading Evaluations</a:t>
            </a:r>
            <a:endParaRPr lang="en-US" sz="1400" dirty="0">
              <a:effectLst/>
              <a:highlight>
                <a:srgbClr val="C0C0C0"/>
              </a:highlight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algn="just">
              <a:spcAft>
                <a:spcPts val="90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We provide individualized, research‑based assessments that uncover specific reading gaps, skill deficits, and patterns of difficulty. Our evaluations give parents a clear, easy‑to-understand picture of their child’s current reading abilities.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algn="just">
              <a:spcAft>
                <a:spcPts val="90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Segoe UI Symbol" panose="020B0502040204020203" pitchFamily="34" charset="0"/>
                <a:ea typeface="Aptos" panose="020B0004020202020204" pitchFamily="34" charset="0"/>
                <a:cs typeface="Segoe UI Symbol" panose="020B0502040204020203" pitchFamily="34" charset="0"/>
              </a:rPr>
              <a:t>✔</a:t>
            </a:r>
            <a:r>
              <a:rPr lang="en-US" sz="1400" b="1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Actionable Insights for Families</a:t>
            </a:r>
            <a:endParaRPr lang="en-US" sz="1400" dirty="0">
              <a:effectLst/>
              <a:highlight>
                <a:srgbClr val="C0C0C0"/>
              </a:highlight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algn="just">
              <a:spcAft>
                <a:spcPts val="90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Understanding the data is only the first step. We translate results into practical, parent‑friendly explanations so families know precisely what skills need strengthening and where support is most needed.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algn="just">
              <a:spcAft>
                <a:spcPts val="90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Segoe UI Symbol" panose="020B0502040204020203" pitchFamily="34" charset="0"/>
                <a:ea typeface="Aptos" panose="020B0004020202020204" pitchFamily="34" charset="0"/>
                <a:cs typeface="Segoe UI Symbol" panose="020B0502040204020203" pitchFamily="34" charset="0"/>
              </a:rPr>
              <a:t>✔</a:t>
            </a:r>
            <a:r>
              <a:rPr lang="en-US" sz="1400" b="1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Guidance Toward Effective Resources</a:t>
            </a:r>
            <a:endParaRPr lang="en-US" sz="1400" dirty="0">
              <a:effectLst/>
              <a:highlight>
                <a:srgbClr val="C0C0C0"/>
              </a:highlight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algn="just">
              <a:spcAft>
                <a:spcPts val="90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We don’t just identify challenges—we help families overcome them. Parents receive targeted recommendations for evidence-based tools, strategies, and interventions that can help close learning gaps and build reading success.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DDDDF7-AFC0-069C-CA9B-D4256FA53AF1}"/>
              </a:ext>
            </a:extLst>
          </p:cNvPr>
          <p:cNvSpPr txBox="1"/>
          <p:nvPr/>
        </p:nvSpPr>
        <p:spPr>
          <a:xfrm>
            <a:off x="162400" y="237665"/>
            <a:ext cx="2653984" cy="627094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Aft>
                <a:spcPts val="90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Helping Children Reach Their Full Potential</a:t>
            </a:r>
            <a:endParaRPr lang="en-US" sz="1400" dirty="0">
              <a:effectLst/>
              <a:highlight>
                <a:srgbClr val="C0C0C0"/>
              </a:highlight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" marR="0" indent="-17145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Reading is the gateway to all learning—and with the right support, every child can cross that gateway successfully.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" marR="0" indent="-17145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Let us help your child discover the joy and confidence that come with becoming a strong reader.</a:t>
            </a:r>
          </a:p>
          <a:p>
            <a:pPr marL="171450" marR="0" indent="-17145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endParaRPr lang="en-US" sz="1200" b="1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>
              <a:spcAft>
                <a:spcPts val="90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Our Commitment to Families</a:t>
            </a:r>
            <a:endParaRPr lang="en-US" sz="1400" dirty="0">
              <a:effectLst/>
              <a:highlight>
                <a:srgbClr val="C0C0C0"/>
              </a:highlight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" indent="-17145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At KES Reading Resource, you’re never navigating the reading journey alone. </a:t>
            </a:r>
          </a:p>
          <a:p>
            <a:pPr marL="171450" indent="-17145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We empower parents with the knowledge, direction, and resources needed to help their child grow into a confident reader. </a:t>
            </a:r>
          </a:p>
          <a:p>
            <a:pPr marL="228600" indent="-22860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Whether your child is struggling with decoding, fluency, comprehension, or foundational skills, we offer the clarity and next steps that lead to progress.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" marR="0" indent="-17145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4FD9BF-BEA7-F177-5431-D395CC47C401}"/>
              </a:ext>
            </a:extLst>
          </p:cNvPr>
          <p:cNvSpPr txBox="1"/>
          <p:nvPr/>
        </p:nvSpPr>
        <p:spPr>
          <a:xfrm>
            <a:off x="2947144" y="4306793"/>
            <a:ext cx="5143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Follow the link below to complete a request form for screening evaluation.  Once submitted, </a:t>
            </a:r>
          </a:p>
          <a:p>
            <a:pPr algn="just"/>
            <a:r>
              <a:rPr lang="en-US" sz="1400" b="1" dirty="0"/>
              <a:t>Our </a:t>
            </a:r>
            <a:r>
              <a:rPr lang="en-US" sz="1400" b="1" i="1" dirty="0"/>
              <a:t>KES Reading Resource Team </a:t>
            </a:r>
            <a:r>
              <a:rPr lang="en-US" sz="1400" b="1" dirty="0"/>
              <a:t>will be in touch with you shortly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97240A-1810-EBA0-B3D2-E23E4F23B8D1}"/>
              </a:ext>
            </a:extLst>
          </p:cNvPr>
          <p:cNvSpPr/>
          <p:nvPr/>
        </p:nvSpPr>
        <p:spPr>
          <a:xfrm>
            <a:off x="3598202" y="5482573"/>
            <a:ext cx="3992762" cy="798155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Request Form</a:t>
            </a:r>
          </a:p>
          <a:p>
            <a:pPr algn="ctr"/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Click Here 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248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338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Segoe UI Symbol</vt:lpstr>
      <vt:lpstr>Wingdings</vt:lpstr>
      <vt:lpstr>Office Theme</vt:lpstr>
      <vt:lpstr>PowerPoint Presentation</vt:lpstr>
    </vt:vector>
  </TitlesOfParts>
  <Company>SJCSD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 Ellen Asplen</dc:creator>
  <cp:lastModifiedBy>Veronica Sturm</cp:lastModifiedBy>
  <cp:revision>2</cp:revision>
  <dcterms:created xsi:type="dcterms:W3CDTF">2026-01-29T19:02:08Z</dcterms:created>
  <dcterms:modified xsi:type="dcterms:W3CDTF">2026-02-04T18:49:24Z</dcterms:modified>
</cp:coreProperties>
</file>